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handoutMasterIdLst>
    <p:handoutMasterId r:id="rId13"/>
  </p:handoutMasterIdLst>
  <p:sldIdLst>
    <p:sldId id="258" r:id="rId5"/>
    <p:sldId id="280" r:id="rId6"/>
    <p:sldId id="281" r:id="rId7"/>
    <p:sldId id="276" r:id="rId8"/>
    <p:sldId id="277" r:id="rId9"/>
    <p:sldId id="282" r:id="rId10"/>
    <p:sldId id="267" r:id="rId11"/>
    <p:sldId id="283" r:id="rId12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76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600936-EDB1-4659-BC7B-7DA581FF927D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B7C58FF-67EF-4DDA-80A2-C645AD94B9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615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AC894CA-BCC7-4897-90DA-BB2D16671415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DA6E6E-0CD9-478F-9A31-E62F92B7A3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217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243C7-905C-432E-AEA6-C5F08A6D459C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3C9B7-9FBA-4BBD-B5D4-1041053784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583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D0F91-1162-4989-9012-C3F6E5CB26DD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A5E57DF2-7E15-44D8-AECB-C039E71197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16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61E4D-A274-4C8F-8795-2223F6746263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B06D1-A643-4294-94FF-76E9429FC9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45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B6233-0915-43F5-AF27-85CD96F18966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9AD34388-04E9-40BD-A801-B58FC3EF346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42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B7110B8-2C27-4AFE-920A-65FF892DF6B8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5C4462-FBF6-415F-8688-2F51FB6BF42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9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1FF8BA-DBD1-4710-9EF6-BB33E647BD50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6668B0-0D36-4A5E-BC7F-DB480613EEE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3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31F88-9C2D-4E45-AD6E-EC0B01BF4146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FB6AF-30A8-4224-9302-4C7F2645F3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23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730D-059B-497F-B058-5E082AF1FAB9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E281EF-E605-4822-8982-B36EE28E36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3B3A1-3A40-4925-8FB8-6CE385E63B85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B7406-A960-412D-813B-AA7CF3B66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1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54E0DBC-54B8-4356-A1DA-F99BA694FD56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2E095F36-09E3-441D-BB7A-D63171E03F8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75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657C19-AB01-4E4D-9C0B-35D394F94F4C}" type="datetimeFigureOut">
              <a:rPr lang="en-US"/>
              <a:pPr>
                <a:defRPr/>
              </a:pPr>
              <a:t>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panose="020B0602020104020603" pitchFamily="34" charset="0"/>
              </a:defRPr>
            </a:lvl1pPr>
          </a:lstStyle>
          <a:p>
            <a:fld id="{28EB80C2-EC31-4D17-A882-5FE02B9B8D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3" r:id="rId2"/>
    <p:sldLayoutId id="2147483948" r:id="rId3"/>
    <p:sldLayoutId id="2147483949" r:id="rId4"/>
    <p:sldLayoutId id="2147483950" r:id="rId5"/>
    <p:sldLayoutId id="2147483944" r:id="rId6"/>
    <p:sldLayoutId id="2147483951" r:id="rId7"/>
    <p:sldLayoutId id="2147483945" r:id="rId8"/>
    <p:sldLayoutId id="2147483952" r:id="rId9"/>
    <p:sldLayoutId id="2147483946" r:id="rId10"/>
    <p:sldLayoutId id="214748395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Chapter </a:t>
            </a:r>
            <a:r>
              <a:rPr lang="en-US" dirty="0" smtClean="0"/>
              <a:t>6 Section 2B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Solving Inequalities- variable on both sides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Inequality symbols</a:t>
            </a:r>
          </a:p>
        </p:txBody>
      </p:sp>
      <p:sp>
        <p:nvSpPr>
          <p:cNvPr id="10243" name="Content Placeholder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378825" cy="4495800"/>
          </a:xfrm>
        </p:spPr>
        <p:txBody>
          <a:bodyPr/>
          <a:lstStyle/>
          <a:p>
            <a:r>
              <a:rPr lang="en-US" altLang="en-US" smtClean="0"/>
              <a:t>Used to compare 2 non-equal values</a:t>
            </a:r>
          </a:p>
          <a:p>
            <a:endParaRPr lang="en-US" altLang="en-US" smtClean="0"/>
          </a:p>
          <a:p>
            <a:r>
              <a:rPr lang="en-US" altLang="en-US" b="1" u="sng" smtClean="0">
                <a:solidFill>
                  <a:srgbClr val="0070C0"/>
                </a:solidFill>
              </a:rPr>
              <a:t>Symbol</a:t>
            </a:r>
            <a:r>
              <a:rPr lang="en-US" altLang="en-US" smtClean="0"/>
              <a:t>			</a:t>
            </a:r>
            <a:r>
              <a:rPr lang="en-US" altLang="en-US" b="1" u="sng" smtClean="0">
                <a:solidFill>
                  <a:srgbClr val="0070C0"/>
                </a:solidFill>
              </a:rPr>
              <a:t>Read as</a:t>
            </a:r>
          </a:p>
          <a:p>
            <a:r>
              <a:rPr lang="en-US" altLang="en-US" b="1" smtClean="0"/>
              <a:t>&lt;  				“ is less than”</a:t>
            </a:r>
          </a:p>
          <a:p>
            <a:r>
              <a:rPr lang="en-US" altLang="en-US" b="1" smtClean="0"/>
              <a:t>&gt;				“ is greater than”</a:t>
            </a:r>
          </a:p>
          <a:p>
            <a:r>
              <a:rPr lang="en-US" altLang="en-US" b="1" smtClean="0"/>
              <a:t>≤				“ is less than or equal to”</a:t>
            </a:r>
          </a:p>
          <a:p>
            <a:r>
              <a:rPr lang="en-US" altLang="en-US" b="1" smtClean="0"/>
              <a:t>≥				“ is greater than or equal to”</a:t>
            </a:r>
          </a:p>
          <a:p>
            <a:endParaRPr lang="en-US" altLang="en-US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Solving Inequalities	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dirty="0" smtClean="0"/>
              <a:t>Steps for solving:</a:t>
            </a:r>
          </a:p>
          <a:p>
            <a:pPr lvl="1"/>
            <a:r>
              <a:rPr lang="en-US" altLang="en-US" dirty="0" smtClean="0"/>
              <a:t>Get the variable on the same side of the inequality sign</a:t>
            </a:r>
          </a:p>
          <a:p>
            <a:pPr lvl="1"/>
            <a:r>
              <a:rPr lang="en-US" altLang="en-US" dirty="0" smtClean="0"/>
              <a:t>Perform opposite </a:t>
            </a:r>
            <a:r>
              <a:rPr lang="en-US" altLang="en-US" dirty="0" smtClean="0"/>
              <a:t>operation </a:t>
            </a:r>
            <a:r>
              <a:rPr lang="en-US" altLang="en-US" dirty="0" smtClean="0"/>
              <a:t>to solve for the variable</a:t>
            </a:r>
          </a:p>
          <a:p>
            <a:pPr lvl="1"/>
            <a:r>
              <a:rPr lang="en-US" altLang="en-US" dirty="0" smtClean="0"/>
              <a:t>If you multiply or divide by a negative number, you must </a:t>
            </a:r>
            <a:r>
              <a:rPr lang="en-US" altLang="en-US" dirty="0" smtClean="0">
                <a:solidFill>
                  <a:srgbClr val="FF0000"/>
                </a:solidFill>
              </a:rPr>
              <a:t>FLIP</a:t>
            </a:r>
            <a:r>
              <a:rPr lang="en-US" altLang="en-US" dirty="0" smtClean="0"/>
              <a:t> the inequality sign</a:t>
            </a:r>
          </a:p>
          <a:p>
            <a:pPr lvl="1"/>
            <a:r>
              <a:rPr lang="en-US" altLang="en-US" dirty="0" smtClean="0"/>
              <a:t>Graph the solution on a number line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1.  </a:t>
            </a:r>
          </a:p>
        </p:txBody>
      </p:sp>
      <p:sp>
        <p:nvSpPr>
          <p:cNvPr id="12292" name="Content Placeholder 4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2.  </a:t>
            </a:r>
          </a:p>
        </p:txBody>
      </p:sp>
      <p:graphicFrame>
        <p:nvGraphicFramePr>
          <p:cNvPr id="12293" name="Object 2"/>
          <p:cNvGraphicFramePr>
            <a:graphicFrameLocks noChangeAspect="1"/>
          </p:cNvGraphicFramePr>
          <p:nvPr/>
        </p:nvGraphicFramePr>
        <p:xfrm>
          <a:off x="1330325" y="1600200"/>
          <a:ext cx="28130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3" imgW="914400" imgH="177480" progId="Equation.DSMT4">
                  <p:embed/>
                </p:oleObj>
              </mc:Choice>
              <mc:Fallback>
                <p:oleObj name="Equation" r:id="rId3" imgW="91440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1600200"/>
                        <a:ext cx="281305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3"/>
          <p:cNvGraphicFramePr>
            <a:graphicFrameLocks noChangeAspect="1"/>
          </p:cNvGraphicFramePr>
          <p:nvPr/>
        </p:nvGraphicFramePr>
        <p:xfrm>
          <a:off x="5835650" y="1600200"/>
          <a:ext cx="249396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5" imgW="812520" imgH="177480" progId="Equation.DSMT4">
                  <p:embed/>
                </p:oleObj>
              </mc:Choice>
              <mc:Fallback>
                <p:oleObj name="Equation" r:id="rId5" imgW="812520" imgH="177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650" y="1600200"/>
                        <a:ext cx="2493963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3.  </a:t>
            </a:r>
          </a:p>
        </p:txBody>
      </p:sp>
      <p:sp>
        <p:nvSpPr>
          <p:cNvPr id="13316" name="Content Placeholder 3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4.  </a:t>
            </a:r>
          </a:p>
        </p:txBody>
      </p:sp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1390650" y="1600200"/>
          <a:ext cx="30829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3" imgW="1002960" imgH="177480" progId="Equation.DSMT4">
                  <p:embed/>
                </p:oleObj>
              </mc:Choice>
              <mc:Fallback>
                <p:oleObj name="Equation" r:id="rId3" imgW="1002960" imgH="177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1600200"/>
                        <a:ext cx="308292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4"/>
          <p:cNvGraphicFramePr>
            <a:graphicFrameLocks noChangeAspect="1"/>
          </p:cNvGraphicFramePr>
          <p:nvPr/>
        </p:nvGraphicFramePr>
        <p:xfrm>
          <a:off x="5597525" y="1600200"/>
          <a:ext cx="33178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5" imgW="1079280" imgH="177480" progId="Equation.DSMT4">
                  <p:embed/>
                </p:oleObj>
              </mc:Choice>
              <mc:Fallback>
                <p:oleObj name="Equation" r:id="rId5" imgW="107928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25" y="1600200"/>
                        <a:ext cx="331787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1">
            <a:blip r:embed="rId2"/>
            <a:stretch>
              <a:fillRect l="-784" t="-133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" name="Content Placeholder 3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2"/>
          </p:nvPr>
        </p:nvSpPr>
        <p:spPr>
          <a:blipFill rotWithShape="1">
            <a:blip r:embed="rId3"/>
            <a:stretch>
              <a:fillRect l="-942" t="-133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Class Work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dirty="0" smtClean="0"/>
              <a:t> 343 # 30-35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343 # 15-29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66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version>
  <revision id="1.0.37047.0"/>
</version>
</file>

<file path=customXml/item2.xml><?xml version="1.0" encoding="utf-8"?>
<version>
  <revision id="1.0.37047.0"/>
</version>
</file>

<file path=customXml/item3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6C351721-F03F-4593-AE2D-83EA5C6BDFE2}">
  <ds:schemaRefs/>
</ds:datastoreItem>
</file>

<file path=customXml/itemProps2.xml><?xml version="1.0" encoding="utf-8"?>
<ds:datastoreItem xmlns:ds="http://schemas.openxmlformats.org/officeDocument/2006/customXml" ds:itemID="{9D395FCF-5ED9-4D49-B4E0-B11BF020EED0}">
  <ds:schemaRefs/>
</ds:datastoreItem>
</file>

<file path=customXml/itemProps3.xml><?xml version="1.0" encoding="utf-8"?>
<ds:datastoreItem xmlns:ds="http://schemas.openxmlformats.org/officeDocument/2006/customXml" ds:itemID="{148B76DE-65B1-40BD-8657-28520BBC114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392</TotalTime>
  <Words>91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Tw Cen MT</vt:lpstr>
      <vt:lpstr>Wingdings</vt:lpstr>
      <vt:lpstr>Wingdings 2</vt:lpstr>
      <vt:lpstr>Calibri</vt:lpstr>
      <vt:lpstr>Median</vt:lpstr>
      <vt:lpstr>MathType 6.0 Equation</vt:lpstr>
      <vt:lpstr>Chapter 6 Section 2B</vt:lpstr>
      <vt:lpstr>Inequality symbols</vt:lpstr>
      <vt:lpstr>Solving Inequalities </vt:lpstr>
      <vt:lpstr>Examples:</vt:lpstr>
      <vt:lpstr>Examples: </vt:lpstr>
      <vt:lpstr>Examples</vt:lpstr>
      <vt:lpstr>Class 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October 27th 2008   Objectives:   graph linear inequalities in one variable  Solve one step linear inequalities</dc:title>
  <dc:creator>JLAKE</dc:creator>
  <cp:lastModifiedBy>LAKE, JEFF</cp:lastModifiedBy>
  <cp:revision>36</cp:revision>
  <dcterms:created xsi:type="dcterms:W3CDTF">2008-10-24T17:20:38Z</dcterms:created>
  <dcterms:modified xsi:type="dcterms:W3CDTF">2016-01-08T18:32:01Z</dcterms:modified>
</cp:coreProperties>
</file>